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sldIdLst>
    <p:sldId id="256" r:id="rId2"/>
    <p:sldId id="282" r:id="rId3"/>
    <p:sldId id="284" r:id="rId4"/>
    <p:sldId id="283" r:id="rId5"/>
    <p:sldId id="310" r:id="rId6"/>
    <p:sldId id="285" r:id="rId7"/>
    <p:sldId id="307" r:id="rId8"/>
    <p:sldId id="305" r:id="rId9"/>
    <p:sldId id="287" r:id="rId10"/>
    <p:sldId id="288" r:id="rId11"/>
    <p:sldId id="308" r:id="rId12"/>
    <p:sldId id="289" r:id="rId13"/>
    <p:sldId id="290" r:id="rId14"/>
    <p:sldId id="296" r:id="rId15"/>
    <p:sldId id="300" r:id="rId16"/>
    <p:sldId id="311" r:id="rId17"/>
    <p:sldId id="309" r:id="rId18"/>
    <p:sldId id="301" r:id="rId19"/>
    <p:sldId id="302" r:id="rId20"/>
    <p:sldId id="276" r:id="rId21"/>
    <p:sldId id="30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709"/>
  </p:normalViewPr>
  <p:slideViewPr>
    <p:cSldViewPr snapToGrid="0" snapToObjects="1">
      <p:cViewPr varScale="1">
        <p:scale>
          <a:sx n="92" d="100"/>
          <a:sy n="92" d="100"/>
        </p:scale>
        <p:origin x="166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7/17/22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9F2F5E10-5301-4EE6-90D2-A6C4A3F62BE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3360" y="653586"/>
            <a:ext cx="7554598" cy="4002162"/>
          </a:xfrm>
        </p:spPr>
        <p:txBody>
          <a:bodyPr/>
          <a:lstStyle/>
          <a:p>
            <a:r>
              <a:rPr lang="es-ES_tradnl" dirty="0" smtClean="0"/>
              <a:t>Que</a:t>
            </a:r>
            <a:r>
              <a:rPr lang="es-ES_tradnl" dirty="0" smtClean="0">
                <a:solidFill>
                  <a:srgbClr val="FF0080"/>
                </a:solidFill>
              </a:rPr>
              <a:t> bonita</a:t>
            </a:r>
            <a:r>
              <a:rPr lang="es-ES_tradnl" dirty="0" smtClean="0"/>
              <a:t> te ves</a:t>
            </a:r>
            <a:endParaRPr lang="es-ES_trad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439" y="5463213"/>
            <a:ext cx="6858000" cy="914400"/>
          </a:xfrm>
        </p:spPr>
        <p:txBody>
          <a:bodyPr/>
          <a:lstStyle/>
          <a:p>
            <a:pPr algn="ctr"/>
            <a:r>
              <a:rPr lang="es-ES_tradnl" dirty="0" smtClean="0">
                <a:solidFill>
                  <a:schemeClr val="tx1"/>
                </a:solidFill>
              </a:rPr>
              <a:t>Por lula camas</a:t>
            </a:r>
            <a:endParaRPr lang="es-ES_tradnl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939911" y="3595745"/>
            <a:ext cx="3879528" cy="15455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solidFill>
                  <a:schemeClr val="tx1"/>
                </a:solidFill>
                <a:latin typeface="Chalkduster"/>
                <a:cs typeface="Chalkduster"/>
              </a:rPr>
              <a:t>S</a:t>
            </a:r>
            <a:r>
              <a:rPr lang="es-ES_tradnl" sz="3600" dirty="0" smtClean="0">
                <a:solidFill>
                  <a:schemeClr val="tx1"/>
                </a:solidFill>
                <a:latin typeface="Chalkduster"/>
                <a:cs typeface="Chalkduster"/>
              </a:rPr>
              <a:t>in tantos </a:t>
            </a:r>
          </a:p>
          <a:p>
            <a:r>
              <a:rPr lang="es-ES_tradnl" sz="3600" dirty="0" smtClean="0">
                <a:solidFill>
                  <a:schemeClr val="tx1"/>
                </a:solidFill>
                <a:latin typeface="Chalkduster"/>
                <a:cs typeface="Chalkduster"/>
              </a:rPr>
              <a:t>miedos</a:t>
            </a:r>
            <a:endParaRPr lang="es-ES_tradnl" sz="3600" dirty="0">
              <a:solidFill>
                <a:schemeClr val="tx1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06064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3505" y="2040189"/>
            <a:ext cx="6858000" cy="1655762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</a:rPr>
              <a:t>C</a:t>
            </a:r>
            <a:r>
              <a:rPr lang="es-GT" sz="5400" b="1" dirty="0" smtClean="0">
                <a:solidFill>
                  <a:schemeClr val="tx1"/>
                </a:solidFill>
              </a:rPr>
              <a:t>uesti</a:t>
            </a:r>
            <a:r>
              <a:rPr lang="es-GT" sz="5400" b="1" dirty="0" smtClean="0">
                <a:solidFill>
                  <a:srgbClr val="FF0080"/>
                </a:solidFill>
              </a:rPr>
              <a:t>ónalos</a:t>
            </a:r>
            <a:endParaRPr lang="es-GT" sz="54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84908"/>
            <a:ext cx="7772400" cy="1113249"/>
          </a:xfrm>
        </p:spPr>
        <p:txBody>
          <a:bodyPr>
            <a:normAutofit/>
          </a:bodyPr>
          <a:lstStyle/>
          <a:p>
            <a:pPr algn="ctr"/>
            <a:r>
              <a:rPr lang="es-GT" sz="3200" dirty="0" smtClean="0">
                <a:latin typeface="Century Gothic"/>
                <a:cs typeface="Century Gothic"/>
              </a:rPr>
              <a:t>Identifica los pensamientos que te causan miedo y</a:t>
            </a:r>
            <a:endParaRPr lang="es-GT" sz="3200" dirty="0">
              <a:latin typeface="Century Gothic"/>
              <a:cs typeface="Century Gothic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6170"/>
          <a:stretch/>
        </p:blipFill>
        <p:spPr>
          <a:xfrm>
            <a:off x="3158136" y="3647201"/>
            <a:ext cx="2763368" cy="226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1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85" y="1998157"/>
            <a:ext cx="6858000" cy="1655762"/>
          </a:xfrm>
        </p:spPr>
        <p:txBody>
          <a:bodyPr>
            <a:normAutofit/>
          </a:bodyPr>
          <a:lstStyle/>
          <a:p>
            <a:pPr algn="ctr"/>
            <a:r>
              <a:rPr lang="es-ES_tradnl" sz="5400" b="1" dirty="0" smtClean="0">
                <a:solidFill>
                  <a:schemeClr val="tx1"/>
                </a:solidFill>
              </a:rPr>
              <a:t>emoci</a:t>
            </a:r>
            <a:r>
              <a:rPr lang="es-ES_tradnl" sz="5400" b="1" dirty="0" smtClean="0">
                <a:solidFill>
                  <a:srgbClr val="FF0080"/>
                </a:solidFill>
              </a:rPr>
              <a:t>ones</a:t>
            </a:r>
            <a:endParaRPr lang="es-GT" sz="54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65017"/>
            <a:ext cx="7772400" cy="1113249"/>
          </a:xfrm>
        </p:spPr>
        <p:txBody>
          <a:bodyPr>
            <a:normAutofit/>
          </a:bodyPr>
          <a:lstStyle/>
          <a:p>
            <a:pPr algn="ctr"/>
            <a:r>
              <a:rPr lang="es-GT" sz="3200" dirty="0" smtClean="0">
                <a:latin typeface="Century Gothic"/>
                <a:cs typeface="Century Gothic"/>
              </a:rPr>
              <a:t>lleva un diario de tus</a:t>
            </a:r>
            <a:endParaRPr lang="es-GT" sz="32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850" y="3155894"/>
            <a:ext cx="3155894" cy="315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1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199989"/>
            <a:ext cx="6858000" cy="1655762"/>
          </a:xfrm>
        </p:spPr>
        <p:txBody>
          <a:bodyPr>
            <a:normAutofit/>
          </a:bodyPr>
          <a:lstStyle/>
          <a:p>
            <a:pPr algn="ctr"/>
            <a:r>
              <a:rPr lang="es-GT" sz="6600" b="1" dirty="0" smtClean="0">
                <a:solidFill>
                  <a:srgbClr val="000000"/>
                </a:solidFill>
              </a:rPr>
              <a:t>las </a:t>
            </a:r>
            <a:r>
              <a:rPr lang="es-GT" sz="6600" b="1" dirty="0" smtClean="0">
                <a:solidFill>
                  <a:srgbClr val="FF0080"/>
                </a:solidFill>
              </a:rPr>
              <a:t>acepto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26279"/>
            <a:ext cx="7772400" cy="1008048"/>
          </a:xfrm>
        </p:spPr>
        <p:txBody>
          <a:bodyPr>
            <a:normAutofit fontScale="90000"/>
          </a:bodyPr>
          <a:lstStyle/>
          <a:p>
            <a:pPr algn="ctr"/>
            <a:r>
              <a:rPr lang="es-GT" sz="4000" dirty="0" smtClean="0">
                <a:latin typeface="Century Gothic"/>
                <a:cs typeface="Century Gothic"/>
              </a:rPr>
              <a:t>Reconozco las emociones </a:t>
            </a:r>
            <a:br>
              <a:rPr lang="es-GT" sz="4000" dirty="0" smtClean="0">
                <a:latin typeface="Century Gothic"/>
                <a:cs typeface="Century Gothic"/>
              </a:rPr>
            </a:br>
            <a:r>
              <a:rPr lang="es-GT" sz="4000" dirty="0" smtClean="0">
                <a:latin typeface="Century Gothic"/>
                <a:cs typeface="Century Gothic"/>
              </a:rPr>
              <a:t>que siento y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0" y="3767088"/>
            <a:ext cx="45847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686762"/>
            <a:ext cx="6858000" cy="1655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D</a:t>
            </a:r>
            <a:r>
              <a:rPr lang="es-GT" sz="6600" b="1" dirty="0" smtClean="0">
                <a:solidFill>
                  <a:schemeClr val="tx1"/>
                </a:solidFill>
              </a:rPr>
              <a:t>e lo que me </a:t>
            </a:r>
            <a:r>
              <a:rPr lang="es-GT" sz="6600" b="1" dirty="0" smtClean="0">
                <a:solidFill>
                  <a:srgbClr val="FF0080"/>
                </a:solidFill>
              </a:rPr>
              <a:t>causa miedo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71270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Century Gothic"/>
                <a:cs typeface="Century Gothic"/>
              </a:rPr>
              <a:t>M</a:t>
            </a:r>
            <a:r>
              <a:rPr lang="es-ES_tradnl" sz="3200" dirty="0" smtClean="0">
                <a:latin typeface="Century Gothic"/>
                <a:cs typeface="Century Gothic"/>
              </a:rPr>
              <a:t>e mantengo alejada </a:t>
            </a:r>
            <a:endParaRPr lang="es-GT" sz="32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2519"/>
          <a:stretch/>
        </p:blipFill>
        <p:spPr>
          <a:xfrm>
            <a:off x="3201133" y="3342524"/>
            <a:ext cx="2826287" cy="266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6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9026" y="1962791"/>
            <a:ext cx="6858000" cy="1070342"/>
          </a:xfrm>
        </p:spPr>
        <p:txBody>
          <a:bodyPr>
            <a:normAutofit lnSpcReduction="10000"/>
          </a:bodyPr>
          <a:lstStyle/>
          <a:p>
            <a:pPr algn="ctr"/>
            <a:r>
              <a:rPr lang="es-GT" sz="6600" b="1" dirty="0" smtClean="0">
                <a:solidFill>
                  <a:schemeClr val="tx1"/>
                </a:solidFill>
              </a:rPr>
              <a:t>recr</a:t>
            </a:r>
            <a:r>
              <a:rPr lang="es-GT" sz="6600" b="1" dirty="0" smtClean="0">
                <a:solidFill>
                  <a:srgbClr val="FF0080"/>
                </a:solidFill>
              </a:rPr>
              <a:t>eación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39619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s-GT" sz="4000" dirty="0" smtClean="0">
                <a:latin typeface="Century Gothic"/>
                <a:cs typeface="Century Gothic"/>
              </a:rPr>
              <a:t>Realiza actividades de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525" y="3033133"/>
            <a:ext cx="3152369" cy="3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1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713558"/>
            <a:ext cx="6858000" cy="1070342"/>
          </a:xfrm>
        </p:spPr>
        <p:txBody>
          <a:bodyPr>
            <a:normAutofit fontScale="92500"/>
          </a:bodyPr>
          <a:lstStyle/>
          <a:p>
            <a:r>
              <a:rPr lang="es-GT" sz="6600" b="1" dirty="0" smtClean="0">
                <a:solidFill>
                  <a:srgbClr val="000000"/>
                </a:solidFill>
              </a:rPr>
              <a:t>capaci</a:t>
            </a:r>
            <a:r>
              <a:rPr lang="es-GT" sz="6600" b="1" dirty="0" smtClean="0">
                <a:solidFill>
                  <a:srgbClr val="FF0080"/>
                </a:solidFill>
              </a:rPr>
              <a:t>tación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02271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entury Gothic"/>
                <a:cs typeface="Century Gothic"/>
              </a:rPr>
              <a:t>S</a:t>
            </a:r>
            <a:r>
              <a:rPr lang="es-GT" sz="4000" dirty="0" smtClean="0">
                <a:latin typeface="Century Gothic"/>
                <a:cs typeface="Century Gothic"/>
              </a:rPr>
              <a:t>iempre mantente en 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567" y="2928037"/>
            <a:ext cx="4229752" cy="28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857695"/>
            <a:ext cx="6858000" cy="1070342"/>
          </a:xfrm>
        </p:spPr>
        <p:txBody>
          <a:bodyPr>
            <a:normAutofit fontScale="92500"/>
          </a:bodyPr>
          <a:lstStyle/>
          <a:p>
            <a:r>
              <a:rPr lang="es-GT" sz="6600" b="1" dirty="0" smtClean="0">
                <a:solidFill>
                  <a:schemeClr val="tx1"/>
                </a:solidFill>
              </a:rPr>
              <a:t>organ</a:t>
            </a:r>
            <a:r>
              <a:rPr lang="es-GT" sz="6600" b="1" dirty="0" smtClean="0">
                <a:solidFill>
                  <a:srgbClr val="FF0080"/>
                </a:solidFill>
              </a:rPr>
              <a:t>izarte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70626" y="1345671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s-GT" sz="4000" smtClean="0">
                <a:latin typeface="Century Gothic"/>
                <a:cs typeface="Century Gothic"/>
              </a:rPr>
              <a:t>Debes planificar y</a:t>
            </a:r>
            <a:endParaRPr lang="es-GT" sz="4000"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854" y="3061021"/>
            <a:ext cx="4054279" cy="274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602514"/>
            <a:ext cx="6858000" cy="1655762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000000"/>
                </a:solidFill>
              </a:rPr>
              <a:t>a</a:t>
            </a:r>
            <a:r>
              <a:rPr lang="es-GT" sz="6000" b="1" dirty="0" smtClean="0">
                <a:solidFill>
                  <a:srgbClr val="000000"/>
                </a:solidFill>
              </a:rPr>
              <a:t>lime</a:t>
            </a:r>
            <a:r>
              <a:rPr lang="es-GT" sz="6000" b="1" dirty="0" smtClean="0">
                <a:solidFill>
                  <a:srgbClr val="FF0080"/>
                </a:solidFill>
              </a:rPr>
              <a:t>tación</a:t>
            </a:r>
            <a:endParaRPr lang="es-GT" sz="60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811331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entury Gothic"/>
                <a:cs typeface="Century Gothic"/>
              </a:rPr>
              <a:t>C</a:t>
            </a:r>
            <a:r>
              <a:rPr lang="es-GT" sz="4000" dirty="0" smtClean="0">
                <a:latin typeface="Century Gothic"/>
                <a:cs typeface="Century Gothic"/>
              </a:rPr>
              <a:t>uida tu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090" y="2711452"/>
            <a:ext cx="4411090" cy="33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3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713558"/>
            <a:ext cx="6858000" cy="1070342"/>
          </a:xfrm>
        </p:spPr>
        <p:txBody>
          <a:bodyPr>
            <a:normAutofit lnSpcReduction="10000"/>
          </a:bodyPr>
          <a:lstStyle/>
          <a:p>
            <a:pPr algn="ctr"/>
            <a:r>
              <a:rPr lang="es-GT" sz="6600" b="1" dirty="0" smtClean="0">
                <a:solidFill>
                  <a:schemeClr val="tx1"/>
                </a:solidFill>
              </a:rPr>
              <a:t>medit</a:t>
            </a:r>
            <a:r>
              <a:rPr lang="es-GT" sz="6600" b="1" dirty="0" smtClean="0">
                <a:solidFill>
                  <a:srgbClr val="FF0080"/>
                </a:solidFill>
              </a:rPr>
              <a:t>ación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139619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s-GT" sz="4000" dirty="0" smtClean="0">
                <a:latin typeface="Century Gothic"/>
                <a:cs typeface="Century Gothic"/>
              </a:rPr>
              <a:t>Haz ejercicios de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336" y="2731980"/>
            <a:ext cx="5404559" cy="305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713558"/>
            <a:ext cx="6858000" cy="1070342"/>
          </a:xfrm>
        </p:spPr>
        <p:txBody>
          <a:bodyPr>
            <a:normAutofit fontScale="92500"/>
          </a:bodyPr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S</a:t>
            </a:r>
            <a:r>
              <a:rPr lang="es-GT" sz="6600" b="1" dirty="0" smtClean="0">
                <a:solidFill>
                  <a:schemeClr val="tx1"/>
                </a:solidFill>
              </a:rPr>
              <a:t>ólo</a:t>
            </a:r>
            <a:r>
              <a:rPr lang="es-GT" sz="6600" b="1" dirty="0" smtClean="0">
                <a:solidFill>
                  <a:srgbClr val="FF0080"/>
                </a:solidFill>
              </a:rPr>
              <a:t> para ti</a:t>
            </a:r>
            <a:endParaRPr lang="es-GT" sz="6600" b="1" dirty="0">
              <a:solidFill>
                <a:srgbClr val="FF0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963671"/>
            <a:ext cx="7772400" cy="791183"/>
          </a:xfrm>
        </p:spPr>
        <p:txBody>
          <a:bodyPr>
            <a:normAutofit/>
          </a:bodyPr>
          <a:lstStyle/>
          <a:p>
            <a:pPr algn="ctr"/>
            <a:r>
              <a:rPr lang="es-GT" sz="4000" dirty="0" smtClean="0">
                <a:latin typeface="Century Gothic"/>
                <a:cs typeface="Century Gothic"/>
              </a:rPr>
              <a:t>Encuentra espacios</a:t>
            </a:r>
            <a:endParaRPr lang="es-GT" sz="40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097" y="2693302"/>
            <a:ext cx="4605536" cy="306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0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mociones normales emoji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t="28926" r="2910" b="6614"/>
          <a:stretch/>
        </p:blipFill>
        <p:spPr>
          <a:xfrm>
            <a:off x="468051" y="2184849"/>
            <a:ext cx="4043703" cy="2807097"/>
          </a:xfrm>
          <a:prstGeom prst="rect">
            <a:avLst/>
          </a:prstGeom>
        </p:spPr>
      </p:pic>
      <p:pic>
        <p:nvPicPr>
          <p:cNvPr id="8" name="Picture 7" descr="emociones y mascarill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4" r="13443"/>
          <a:stretch/>
        </p:blipFill>
        <p:spPr>
          <a:xfrm>
            <a:off x="4589869" y="2371132"/>
            <a:ext cx="3925481" cy="2359379"/>
          </a:xfrm>
          <a:prstGeom prst="rect">
            <a:avLst/>
          </a:prstGeom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28650" y="15866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s-ES_tradnl" sz="5400" b="1" dirty="0" smtClean="0">
                <a:solidFill>
                  <a:srgbClr val="000000"/>
                </a:solidFill>
              </a:rPr>
              <a:t>LAS</a:t>
            </a:r>
            <a:r>
              <a:rPr lang="es-ES_tradnl" sz="5400" b="1" dirty="0" smtClean="0"/>
              <a:t> </a:t>
            </a:r>
            <a:r>
              <a:rPr lang="es-ES_tradnl" sz="5400" b="1" dirty="0" smtClean="0">
                <a:solidFill>
                  <a:srgbClr val="FF0080"/>
                </a:solidFill>
              </a:rPr>
              <a:t>EMOCIONES</a:t>
            </a:r>
            <a:endParaRPr lang="es-ES_tradnl" sz="5400" b="1" dirty="0">
              <a:solidFill>
                <a:srgbClr val="FF0080"/>
              </a:solidFill>
            </a:endParaRPr>
          </a:p>
        </p:txBody>
      </p:sp>
      <p:sp>
        <p:nvSpPr>
          <p:cNvPr id="2" name="Curved Right Arrow 1"/>
          <p:cNvSpPr/>
          <p:nvPr/>
        </p:nvSpPr>
        <p:spPr>
          <a:xfrm rot="16200000">
            <a:off x="4001226" y="4098896"/>
            <a:ext cx="1021056" cy="3143290"/>
          </a:xfrm>
          <a:prstGeom prst="curvedRightArrow">
            <a:avLst/>
          </a:prstGeom>
          <a:solidFill>
            <a:srgbClr val="FF0080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6544484" y="1718001"/>
            <a:ext cx="365458" cy="466848"/>
          </a:xfrm>
          <a:prstGeom prst="straightConnector1">
            <a:avLst/>
          </a:prstGeom>
          <a:ln w="57150" cmpd="sng">
            <a:solidFill>
              <a:srgbClr val="FF008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574651" y="1792696"/>
            <a:ext cx="365458" cy="466848"/>
          </a:xfrm>
          <a:prstGeom prst="straightConnector1">
            <a:avLst/>
          </a:prstGeom>
          <a:ln w="57150" cmpd="sng">
            <a:solidFill>
              <a:srgbClr val="FF008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50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880" y="709609"/>
            <a:ext cx="6685835" cy="4967265"/>
          </a:xfrm>
        </p:spPr>
        <p:txBody>
          <a:bodyPr>
            <a:noAutofit/>
          </a:bodyPr>
          <a:lstStyle/>
          <a:p>
            <a:pPr algn="just"/>
            <a:r>
              <a:rPr lang="es-ES_tradnl" sz="4400" dirty="0" smtClean="0">
                <a:solidFill>
                  <a:srgbClr val="FF0080"/>
                </a:solidFill>
              </a:rPr>
              <a:t>“</a:t>
            </a:r>
            <a:r>
              <a:rPr lang="es-ES_tradnl" sz="4400" dirty="0" smtClean="0">
                <a:solidFill>
                  <a:srgbClr val="000000"/>
                </a:solidFill>
              </a:rPr>
              <a:t>Ser </a:t>
            </a:r>
            <a:r>
              <a:rPr lang="es-ES_tradnl" sz="4400" dirty="0" smtClean="0">
                <a:solidFill>
                  <a:srgbClr val="FF0080"/>
                </a:solidFill>
              </a:rPr>
              <a:t>positiva</a:t>
            </a:r>
            <a:r>
              <a:rPr lang="es-ES_tradnl" sz="4400" dirty="0" smtClean="0">
                <a:solidFill>
                  <a:schemeClr val="tx1"/>
                </a:solidFill>
              </a:rPr>
              <a:t> no es estar</a:t>
            </a:r>
            <a:r>
              <a:rPr lang="es-ES_tradnl" sz="4400" dirty="0" smtClean="0">
                <a:solidFill>
                  <a:srgbClr val="FF0080"/>
                </a:solidFill>
              </a:rPr>
              <a:t> feliz </a:t>
            </a:r>
            <a:r>
              <a:rPr lang="es-ES_tradnl" sz="4400" dirty="0" smtClean="0">
                <a:solidFill>
                  <a:srgbClr val="000000"/>
                </a:solidFill>
              </a:rPr>
              <a:t>todo el tiempo, es </a:t>
            </a:r>
            <a:r>
              <a:rPr lang="es-ES_tradnl" sz="4400" dirty="0" smtClean="0">
                <a:solidFill>
                  <a:srgbClr val="FF0080"/>
                </a:solidFill>
              </a:rPr>
              <a:t>entender</a:t>
            </a:r>
            <a:r>
              <a:rPr lang="es-ES_tradnl" sz="4400" dirty="0" smtClean="0">
                <a:solidFill>
                  <a:srgbClr val="000000"/>
                </a:solidFill>
              </a:rPr>
              <a:t> que a pesar de los días difíciles vendrán </a:t>
            </a:r>
            <a:r>
              <a:rPr lang="es-ES_tradnl" sz="4400" dirty="0" smtClean="0">
                <a:solidFill>
                  <a:srgbClr val="FF0080"/>
                </a:solidFill>
              </a:rPr>
              <a:t>mejores</a:t>
            </a:r>
            <a:r>
              <a:rPr lang="es-ES_tradnl" sz="4400" dirty="0" smtClean="0">
                <a:solidFill>
                  <a:schemeClr val="tx1"/>
                </a:solidFill>
              </a:rPr>
              <a:t>”</a:t>
            </a:r>
            <a:r>
              <a:rPr lang="es-ES_tradnl" sz="4400" dirty="0" smtClean="0">
                <a:solidFill>
                  <a:srgbClr val="000000"/>
                </a:solidFill>
              </a:rPr>
              <a:t>.</a:t>
            </a:r>
            <a:endParaRPr lang="es-ES_tradnl" sz="4400" dirty="0">
              <a:solidFill>
                <a:srgbClr val="FF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75856" y="1291685"/>
            <a:ext cx="2641632" cy="1143000"/>
          </a:xfrm>
        </p:spPr>
        <p:txBody>
          <a:bodyPr>
            <a:noAutofit/>
          </a:bodyPr>
          <a:lstStyle/>
          <a:p>
            <a:pPr algn="ctr"/>
            <a:r>
              <a:rPr lang="es-G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Muchas </a:t>
            </a:r>
            <a:br>
              <a:rPr lang="es-G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GT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</a:t>
            </a:r>
            <a:endParaRPr lang="es-GT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arcador de posición de contenido 13"/>
          <p:cNvSpPr>
            <a:spLocks noGrp="1"/>
          </p:cNvSpPr>
          <p:nvPr>
            <p:ph idx="1"/>
          </p:nvPr>
        </p:nvSpPr>
        <p:spPr>
          <a:xfrm>
            <a:off x="5580628" y="3003259"/>
            <a:ext cx="3634795" cy="2160080"/>
          </a:xfrm>
          <a:noFill/>
        </p:spPr>
        <p:txBody>
          <a:bodyPr rtlCol="0">
            <a:normAutofit/>
          </a:bodyPr>
          <a:lstStyle/>
          <a:p>
            <a:pPr marL="0" indent="0" algn="just">
              <a:buClr>
                <a:srgbClr val="DD2E89"/>
              </a:buClr>
              <a:buNone/>
            </a:pPr>
            <a:endParaRPr lang="es-ES" sz="2101" b="1" dirty="0">
              <a:latin typeface="Century Gothic" panose="020B0502020202020204" pitchFamily="34" charset="0"/>
            </a:endParaRPr>
          </a:p>
          <a:p>
            <a:pPr marL="342889" lvl="1" indent="0" algn="just">
              <a:buClr>
                <a:srgbClr val="DD2E89"/>
              </a:buClr>
              <a:buNone/>
            </a:pPr>
            <a:r>
              <a:rPr lang="es-ES" sz="1800" b="1" dirty="0">
                <a:latin typeface="Century Gothic" panose="020B0502020202020204" pitchFamily="34" charset="0"/>
              </a:rPr>
              <a:t>		</a:t>
            </a:r>
            <a:endParaRPr lang="es-ES" sz="2101" dirty="0">
              <a:latin typeface="Century Gothic" panose="020B0502020202020204" pitchFamily="34" charset="0"/>
            </a:endParaRPr>
          </a:p>
          <a:p>
            <a:pPr algn="just">
              <a:buClr>
                <a:srgbClr val="DD2E89"/>
              </a:buClr>
            </a:pPr>
            <a:endParaRPr lang="es-ES" sz="2101" dirty="0">
              <a:latin typeface="Century Gothic" panose="020B0502020202020204" pitchFamily="34" charset="0"/>
            </a:endParaRPr>
          </a:p>
          <a:p>
            <a:pPr algn="just">
              <a:buClr>
                <a:srgbClr val="DD2E89"/>
              </a:buClr>
            </a:pPr>
            <a:endParaRPr lang="es-ES" sz="2101" dirty="0">
              <a:latin typeface="Century Gothic" panose="020B0502020202020204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142355" y="1102434"/>
            <a:ext cx="5942207" cy="4757988"/>
            <a:chOff x="189756" y="327720"/>
            <a:chExt cx="7920879" cy="6342332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2341372"/>
              <a:ext cx="6493020" cy="4328680"/>
            </a:xfrm>
            <a:prstGeom prst="rect">
              <a:avLst/>
            </a:prstGeom>
          </p:spPr>
        </p:pic>
        <p:sp>
          <p:nvSpPr>
            <p:cNvPr id="5" name="Nube 4"/>
            <p:cNvSpPr/>
            <p:nvPr/>
          </p:nvSpPr>
          <p:spPr>
            <a:xfrm>
              <a:off x="4358158" y="327720"/>
              <a:ext cx="3752477" cy="2309192"/>
            </a:xfrm>
            <a:prstGeom prst="cloud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GT" sz="1350"/>
            </a:p>
          </p:txBody>
        </p:sp>
        <p:sp>
          <p:nvSpPr>
            <p:cNvPr id="10" name="Arco 9"/>
            <p:cNvSpPr/>
            <p:nvPr/>
          </p:nvSpPr>
          <p:spPr>
            <a:xfrm rot="5941637">
              <a:off x="3745868" y="1839888"/>
              <a:ext cx="1296144" cy="1296144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GT" sz="1350"/>
            </a:p>
          </p:txBody>
        </p:sp>
      </p:grpSp>
      <p:sp>
        <p:nvSpPr>
          <p:cNvPr id="13" name="Marcador de posición de contenido 13"/>
          <p:cNvSpPr txBox="1">
            <a:spLocks/>
          </p:cNvSpPr>
          <p:nvPr/>
        </p:nvSpPr>
        <p:spPr>
          <a:xfrm>
            <a:off x="5220072" y="4005064"/>
            <a:ext cx="2700010" cy="1262479"/>
          </a:xfrm>
          <a:prstGeom prst="rect">
            <a:avLst/>
          </a:prstGeom>
          <a:noFill/>
        </p:spPr>
        <p:txBody>
          <a:bodyPr vert="horz" lIns="68598" tIns="34299" rIns="68598" bIns="34299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D2E89"/>
              </a:buClr>
              <a:buNone/>
            </a:pPr>
            <a:r>
              <a:rPr lang="es-ES" sz="2800" dirty="0">
                <a:latin typeface="Century Gothic" panose="020B0502020202020204" pitchFamily="34" charset="0"/>
              </a:rPr>
              <a:t>@lulacamas</a:t>
            </a:r>
          </a:p>
          <a:p>
            <a:pPr algn="ctr">
              <a:buClr>
                <a:srgbClr val="DD2E89"/>
              </a:buClr>
            </a:pPr>
            <a:endParaRPr lang="es-ES" sz="2101" b="1" dirty="0">
              <a:latin typeface="Century Gothic" panose="020B0502020202020204" pitchFamily="34" charset="0"/>
            </a:endParaRPr>
          </a:p>
          <a:p>
            <a:pPr marL="342889" lvl="1" indent="0" algn="ctr">
              <a:buClr>
                <a:srgbClr val="DD2E89"/>
              </a:buClr>
              <a:buNone/>
            </a:pPr>
            <a:r>
              <a:rPr lang="es-ES" sz="1800" b="1" dirty="0">
                <a:latin typeface="Century Gothic" panose="020B0502020202020204" pitchFamily="34" charset="0"/>
              </a:rPr>
              <a:t>		</a:t>
            </a:r>
            <a:endParaRPr lang="es-ES" sz="2101" dirty="0">
              <a:latin typeface="Century Gothic" panose="020B0502020202020204" pitchFamily="34" charset="0"/>
            </a:endParaRPr>
          </a:p>
          <a:p>
            <a:pPr algn="ctr">
              <a:buClr>
                <a:srgbClr val="DD2E89"/>
              </a:buClr>
            </a:pPr>
            <a:endParaRPr lang="es-ES" sz="2101" dirty="0">
              <a:latin typeface="Century Gothic" panose="020B0502020202020204" pitchFamily="34" charset="0"/>
            </a:endParaRPr>
          </a:p>
          <a:p>
            <a:pPr algn="ctr">
              <a:buClr>
                <a:srgbClr val="DD2E89"/>
              </a:buClr>
            </a:pPr>
            <a:endParaRPr lang="es-ES" sz="2101" dirty="0">
              <a:latin typeface="Century Gothic" panose="020B0502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076056" y="3140968"/>
            <a:ext cx="2952328" cy="1016124"/>
            <a:chOff x="0" y="0"/>
            <a:chExt cx="4762500" cy="16891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01" r="47439"/>
            <a:stretch/>
          </p:blipFill>
          <p:spPr bwMode="auto">
            <a:xfrm>
              <a:off x="2286000" y="114300"/>
              <a:ext cx="2476500" cy="15748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865" b="51406"/>
            <a:stretch/>
          </p:blipFill>
          <p:spPr bwMode="auto">
            <a:xfrm>
              <a:off x="0" y="0"/>
              <a:ext cx="2362200" cy="15367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19" name="Picture 1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r="-1"/>
          <a:stretch/>
        </p:blipFill>
        <p:spPr bwMode="auto">
          <a:xfrm>
            <a:off x="4687988" y="4869160"/>
            <a:ext cx="729868" cy="648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0" name="Marcador de posición de contenido 13"/>
          <p:cNvSpPr txBox="1">
            <a:spLocks/>
          </p:cNvSpPr>
          <p:nvPr/>
        </p:nvSpPr>
        <p:spPr>
          <a:xfrm>
            <a:off x="5408471" y="5043477"/>
            <a:ext cx="3224903" cy="1262479"/>
          </a:xfrm>
          <a:prstGeom prst="rect">
            <a:avLst/>
          </a:prstGeom>
          <a:noFill/>
        </p:spPr>
        <p:txBody>
          <a:bodyPr vert="horz" lIns="68598" tIns="34299" rIns="68598" bIns="34299" rtlCol="0">
            <a:normAutofit fontScale="92500"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DD2E89"/>
              </a:buClr>
              <a:buNone/>
            </a:pPr>
            <a:r>
              <a:rPr lang="es-GT" sz="2400" dirty="0" smtClean="0">
                <a:latin typeface="Century Gothic" panose="020B0502020202020204" pitchFamily="34" charset="0"/>
              </a:rPr>
              <a:t>vidalulagt@gmail.com</a:t>
            </a:r>
          </a:p>
          <a:p>
            <a:pPr algn="ctr">
              <a:buClr>
                <a:srgbClr val="DD2E89"/>
              </a:buClr>
            </a:pPr>
            <a:endParaRPr lang="es-GT" sz="2400" b="1" dirty="0" smtClean="0">
              <a:latin typeface="Century Gothic" panose="020B0502020202020204" pitchFamily="34" charset="0"/>
            </a:endParaRPr>
          </a:p>
          <a:p>
            <a:pPr marL="342889" lvl="1" indent="0" algn="ctr">
              <a:buClr>
                <a:srgbClr val="DD2E89"/>
              </a:buClr>
              <a:buNone/>
            </a:pPr>
            <a:r>
              <a:rPr lang="es-GT" sz="2400" b="1" dirty="0" smtClean="0">
                <a:latin typeface="Century Gothic" panose="020B0502020202020204" pitchFamily="34" charset="0"/>
              </a:rPr>
              <a:t>		</a:t>
            </a:r>
            <a:endParaRPr lang="es-GT" sz="2400" dirty="0" smtClean="0">
              <a:latin typeface="Century Gothic" panose="020B0502020202020204" pitchFamily="34" charset="0"/>
            </a:endParaRPr>
          </a:p>
          <a:p>
            <a:pPr algn="ctr">
              <a:buClr>
                <a:srgbClr val="DD2E89"/>
              </a:buClr>
            </a:pPr>
            <a:endParaRPr lang="es-GT" sz="2400" dirty="0" smtClean="0">
              <a:latin typeface="Century Gothic" panose="020B0502020202020204" pitchFamily="34" charset="0"/>
            </a:endParaRPr>
          </a:p>
          <a:p>
            <a:pPr algn="ctr">
              <a:buClr>
                <a:srgbClr val="DD2E89"/>
              </a:buClr>
            </a:pPr>
            <a:endParaRPr lang="es-GT" sz="2400" dirty="0">
              <a:latin typeface="Century Gothic" panose="020B0502020202020204" pitchFamily="34" charset="0"/>
            </a:endParaRPr>
          </a:p>
        </p:txBody>
      </p:sp>
      <p:pic>
        <p:nvPicPr>
          <p:cNvPr id="14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856" y="1435859"/>
            <a:ext cx="1135226" cy="139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66" y="848772"/>
            <a:ext cx="8229481" cy="501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50341" y="1691823"/>
            <a:ext cx="7231714" cy="3312789"/>
          </a:xfrm>
        </p:spPr>
        <p:txBody>
          <a:bodyPr>
            <a:normAutofit/>
          </a:bodyPr>
          <a:lstStyle/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ES_tradnl" sz="2800" b="0" dirty="0">
                <a:latin typeface="Century Gothic"/>
                <a:cs typeface="Century Gothic"/>
              </a:rPr>
              <a:t>Sensación de angustia provocada por la presencia de </a:t>
            </a:r>
            <a:r>
              <a:rPr lang="es-ES_tradnl" sz="2800" b="0" dirty="0">
                <a:solidFill>
                  <a:srgbClr val="000000"/>
                </a:solidFill>
                <a:latin typeface="Century Gothic"/>
                <a:cs typeface="Century Gothic"/>
              </a:rPr>
              <a:t>un peligro real o </a:t>
            </a:r>
            <a:r>
              <a:rPr lang="es-ES_tradnl" sz="2800" dirty="0">
                <a:solidFill>
                  <a:srgbClr val="FF0080"/>
                </a:solidFill>
                <a:latin typeface="Century Gothic"/>
                <a:cs typeface="Century Gothic"/>
              </a:rPr>
              <a:t>imaginario</a:t>
            </a:r>
            <a:r>
              <a:rPr lang="es-ES_tradnl" sz="2800" b="0" dirty="0" smtClean="0">
                <a:solidFill>
                  <a:srgbClr val="FF0080"/>
                </a:solidFill>
                <a:latin typeface="Century Gothic"/>
                <a:cs typeface="Century Gothic"/>
              </a:rPr>
              <a:t>.</a:t>
            </a:r>
            <a:endParaRPr lang="es-ES_tradnl" sz="2800" b="0" dirty="0">
              <a:solidFill>
                <a:srgbClr val="FF0080"/>
              </a:solidFill>
              <a:latin typeface="Century Gothic"/>
              <a:cs typeface="Century Gothic"/>
            </a:endParaRP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ES_tradnl" sz="2800" b="0" dirty="0">
                <a:latin typeface="Century Gothic"/>
                <a:cs typeface="Century Gothic"/>
              </a:rPr>
              <a:t>Sentimiento de desconfianza que impulsa a creer que ocurrirá un hecho contrario a lo que se desea</a:t>
            </a:r>
            <a:r>
              <a:rPr lang="es-ES_tradnl" sz="2800" b="0" dirty="0" smtClean="0">
                <a:latin typeface="Century Gothic"/>
                <a:cs typeface="Century Gothic"/>
              </a:rPr>
              <a:t>.</a:t>
            </a:r>
            <a:endParaRPr lang="es-ES_tradnl" sz="2800" b="0" dirty="0">
              <a:latin typeface="Century Gothic"/>
              <a:cs typeface="Century Gothic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628650" y="158669"/>
            <a:ext cx="7886700" cy="1325563"/>
          </a:xfrm>
        </p:spPr>
        <p:txBody>
          <a:bodyPr>
            <a:normAutofit/>
          </a:bodyPr>
          <a:lstStyle/>
          <a:p>
            <a:r>
              <a:rPr lang="es-ES_tradnl" sz="5400" b="1" dirty="0" smtClean="0">
                <a:solidFill>
                  <a:schemeClr val="tx1"/>
                </a:solidFill>
              </a:rPr>
              <a:t>EL </a:t>
            </a:r>
            <a:r>
              <a:rPr lang="es-ES_tradnl" sz="5400" b="1" dirty="0" smtClean="0">
                <a:solidFill>
                  <a:srgbClr val="FF0080"/>
                </a:solidFill>
              </a:rPr>
              <a:t>MIEDO</a:t>
            </a:r>
            <a:endParaRPr lang="es-ES_tradnl" sz="5400" b="1" dirty="0">
              <a:solidFill>
                <a:srgbClr val="FF008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t="10445" b="12403"/>
          <a:stretch/>
        </p:blipFill>
        <p:spPr>
          <a:xfrm>
            <a:off x="6110161" y="4484866"/>
            <a:ext cx="1567655" cy="182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50340" y="1878564"/>
            <a:ext cx="7322913" cy="2844212"/>
          </a:xfrm>
        </p:spPr>
        <p:txBody>
          <a:bodyPr>
            <a:normAutofit/>
          </a:bodyPr>
          <a:lstStyle/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ES_tradnl" sz="2800" b="0" dirty="0" smtClean="0">
                <a:latin typeface="Century Gothic"/>
                <a:cs typeface="Century Gothic"/>
              </a:rPr>
              <a:t>Nos mantiene alerta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ES_tradnl" sz="2800" b="0" dirty="0" smtClean="0">
                <a:latin typeface="Century Gothic"/>
                <a:cs typeface="Century Gothic"/>
              </a:rPr>
              <a:t>Reaccionamos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ES_tradnl" sz="2800" b="0" dirty="0" smtClean="0">
                <a:latin typeface="Century Gothic"/>
                <a:cs typeface="Century Gothic"/>
              </a:rPr>
              <a:t>Accionamos eficazmente ante cualquier peligro inminente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endParaRPr lang="es-ES_tradnl" sz="2800" b="0" dirty="0">
              <a:latin typeface="Century Gothic"/>
              <a:cs typeface="Century Gothic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628650" y="308061"/>
            <a:ext cx="7886700" cy="1325563"/>
          </a:xfrm>
        </p:spPr>
        <p:txBody>
          <a:bodyPr>
            <a:normAutofit/>
          </a:bodyPr>
          <a:lstStyle/>
          <a:p>
            <a:r>
              <a:rPr lang="es-GT" sz="5400" b="1" smtClean="0">
                <a:solidFill>
                  <a:schemeClr val="tx1"/>
                </a:solidFill>
              </a:rPr>
              <a:t>Es </a:t>
            </a:r>
            <a:r>
              <a:rPr lang="es-GT" sz="5400" b="1" smtClean="0">
                <a:solidFill>
                  <a:srgbClr val="FF0080"/>
                </a:solidFill>
              </a:rPr>
              <a:t>necesario</a:t>
            </a:r>
            <a:endParaRPr lang="es-GT" sz="5400" b="1">
              <a:solidFill>
                <a:srgbClr val="FF008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127" y="4122728"/>
            <a:ext cx="2297675" cy="229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69083"/>
            <a:ext cx="7588505" cy="4351338"/>
          </a:xfrm>
        </p:spPr>
        <p:txBody>
          <a:bodyPr>
            <a:normAutofit/>
          </a:bodyPr>
          <a:lstStyle/>
          <a:p>
            <a:pPr marL="342900" lvl="0" indent="-342900" algn="just">
              <a:buClr>
                <a:srgbClr val="FF0080"/>
              </a:buClr>
              <a:buFont typeface="Arial"/>
              <a:buChar char="•"/>
            </a:pPr>
            <a:r>
              <a:rPr lang="es-ES_tradnl" sz="2400" b="0" dirty="0" smtClean="0">
                <a:latin typeface="Century Gothic"/>
                <a:cs typeface="Century Gothic"/>
              </a:rPr>
              <a:t>Si sientes agitación, tensión</a:t>
            </a:r>
            <a:r>
              <a:rPr lang="es-ES_tradnl" sz="2400" b="0" dirty="0">
                <a:latin typeface="Century Gothic"/>
                <a:cs typeface="Century Gothic"/>
              </a:rPr>
              <a:t>, </a:t>
            </a:r>
            <a:r>
              <a:rPr lang="es-ES_tradnl" sz="2400" b="0" dirty="0" smtClean="0">
                <a:latin typeface="Century Gothic"/>
                <a:cs typeface="Century Gothic"/>
              </a:rPr>
              <a:t>nerviosismo, con </a:t>
            </a:r>
            <a:r>
              <a:rPr lang="es-ES_tradnl" sz="2400" b="0" dirty="0">
                <a:latin typeface="Century Gothic"/>
                <a:cs typeface="Century Gothic"/>
              </a:rPr>
              <a:t>sensación de peligro inminente, y/o pánico</a:t>
            </a:r>
            <a:r>
              <a:rPr lang="es-ES_tradnl" sz="2400" b="0" dirty="0" smtClean="0">
                <a:latin typeface="Century Gothic"/>
                <a:cs typeface="Century Gothic"/>
              </a:rPr>
              <a:t>.</a:t>
            </a:r>
            <a:endParaRPr lang="es-ES_tradnl" sz="2400" b="0" dirty="0">
              <a:latin typeface="Century Gothic"/>
              <a:cs typeface="Century Gothic"/>
            </a:endParaRPr>
          </a:p>
          <a:p>
            <a:pPr marL="342900" lvl="0" indent="-342900" algn="just">
              <a:buClr>
                <a:srgbClr val="FF0080"/>
              </a:buClr>
              <a:buFont typeface="Arial"/>
              <a:buChar char="•"/>
            </a:pPr>
            <a:r>
              <a:rPr lang="es-ES_tradnl" sz="2400" b="0" dirty="0" smtClean="0">
                <a:latin typeface="Century Gothic"/>
                <a:cs typeface="Century Gothic"/>
              </a:rPr>
              <a:t>Tiene </a:t>
            </a:r>
            <a:r>
              <a:rPr lang="es-ES_tradnl" sz="2400" b="0" dirty="0">
                <a:latin typeface="Century Gothic"/>
                <a:cs typeface="Century Gothic"/>
              </a:rPr>
              <a:t>dificultad para </a:t>
            </a:r>
            <a:r>
              <a:rPr lang="es-ES_tradnl" sz="2400" b="0" dirty="0" smtClean="0">
                <a:latin typeface="Century Gothic"/>
                <a:cs typeface="Century Gothic"/>
              </a:rPr>
              <a:t>concentrarte.</a:t>
            </a:r>
            <a:endParaRPr lang="es-ES_tradnl" sz="2400" b="0" dirty="0">
              <a:latin typeface="Century Gothic"/>
              <a:cs typeface="Century Gothic"/>
            </a:endParaRPr>
          </a:p>
          <a:p>
            <a:pPr marL="342900" lvl="0" indent="-342900" algn="just">
              <a:buClr>
                <a:srgbClr val="FF0080"/>
              </a:buClr>
              <a:buFont typeface="Arial"/>
              <a:buChar char="•"/>
            </a:pPr>
            <a:r>
              <a:rPr lang="es-ES_tradnl" sz="2400" b="0" dirty="0">
                <a:latin typeface="Century Gothic"/>
                <a:cs typeface="Century Gothic"/>
              </a:rPr>
              <a:t>T</a:t>
            </a:r>
            <a:r>
              <a:rPr lang="es-ES_tradnl" sz="2400" b="0" dirty="0" smtClean="0">
                <a:latin typeface="Century Gothic"/>
                <a:cs typeface="Century Gothic"/>
              </a:rPr>
              <a:t>e </a:t>
            </a:r>
            <a:r>
              <a:rPr lang="es-ES_tradnl" sz="2400" b="0" dirty="0">
                <a:latin typeface="Century Gothic"/>
                <a:cs typeface="Century Gothic"/>
              </a:rPr>
              <a:t>cuesta desarrollar </a:t>
            </a:r>
            <a:r>
              <a:rPr lang="es-ES_tradnl" sz="2400" b="0" dirty="0" smtClean="0">
                <a:latin typeface="Century Gothic"/>
                <a:cs typeface="Century Gothic"/>
              </a:rPr>
              <a:t>tus </a:t>
            </a:r>
            <a:r>
              <a:rPr lang="es-ES_tradnl" sz="2400" b="0" dirty="0">
                <a:latin typeface="Century Gothic"/>
                <a:cs typeface="Century Gothic"/>
              </a:rPr>
              <a:t>labores cotidianas o realizar </a:t>
            </a:r>
            <a:r>
              <a:rPr lang="es-ES_tradnl" sz="2400" b="0" dirty="0" smtClean="0">
                <a:latin typeface="Century Gothic"/>
                <a:cs typeface="Century Gothic"/>
              </a:rPr>
              <a:t>tu </a:t>
            </a:r>
            <a:r>
              <a:rPr lang="es-ES_tradnl" sz="2400" b="0" dirty="0">
                <a:latin typeface="Century Gothic"/>
                <a:cs typeface="Century Gothic"/>
              </a:rPr>
              <a:t>trabajo </a:t>
            </a:r>
            <a:r>
              <a:rPr lang="es-ES_tradnl" sz="2400" b="0" dirty="0" smtClean="0">
                <a:latin typeface="Century Gothic"/>
                <a:cs typeface="Century Gothic"/>
              </a:rPr>
              <a:t>adecuadamente.</a:t>
            </a:r>
            <a:endParaRPr lang="es-ES_tradnl" sz="2400" b="0" dirty="0">
              <a:latin typeface="Century Gothic"/>
              <a:cs typeface="Century Gothic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50" y="440601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GT" sz="5400" b="1" smtClean="0">
                <a:solidFill>
                  <a:schemeClr val="tx1"/>
                </a:solidFill>
              </a:rPr>
              <a:t>Debes asesorate </a:t>
            </a:r>
            <a:r>
              <a:rPr lang="es-GT" sz="5400" b="1" smtClean="0">
                <a:solidFill>
                  <a:srgbClr val="FF0080"/>
                </a:solidFill>
              </a:rPr>
              <a:t>de un especialista</a:t>
            </a:r>
            <a:endParaRPr lang="es-GT" sz="5400" b="1">
              <a:solidFill>
                <a:srgbClr val="FF008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4095">
            <a:off x="909159" y="279818"/>
            <a:ext cx="1145148" cy="10037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57263">
            <a:off x="1845698" y="354420"/>
            <a:ext cx="1145148" cy="10037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4095">
            <a:off x="3291783" y="361649"/>
            <a:ext cx="1145148" cy="10037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27970">
            <a:off x="4267032" y="308884"/>
            <a:ext cx="1145148" cy="10037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4095">
            <a:off x="5683399" y="408896"/>
            <a:ext cx="1145148" cy="10037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00396">
            <a:off x="6769575" y="306239"/>
            <a:ext cx="1145148" cy="100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4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5270" y="2879452"/>
            <a:ext cx="7904717" cy="2274551"/>
          </a:xfrm>
        </p:spPr>
        <p:txBody>
          <a:bodyPr numCol="2">
            <a:normAutofit fontScale="92500"/>
          </a:bodyPr>
          <a:lstStyle/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dirty="0" smtClean="0">
                <a:latin typeface="Century Gothic"/>
                <a:cs typeface="Century Gothic"/>
              </a:rPr>
              <a:t>Fracaso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Envejecer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Enfermar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n-US" sz="2800" b="0" dirty="0" smtClean="0">
                <a:latin typeface="Century Gothic"/>
                <a:cs typeface="Century Gothic"/>
              </a:rPr>
              <a:t>Q</a:t>
            </a:r>
            <a:r>
              <a:rPr lang="es-GT" sz="2800" b="0" dirty="0" smtClean="0">
                <a:latin typeface="Century Gothic"/>
                <a:cs typeface="Century Gothic"/>
              </a:rPr>
              <a:t>uedarse sola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Al que dirán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Violación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No ser mamá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r>
              <a:rPr lang="es-GT" sz="2800" b="0" dirty="0" smtClean="0">
                <a:latin typeface="Century Gothic"/>
                <a:cs typeface="Century Gothic"/>
              </a:rPr>
              <a:t>Bienestar de los hijos</a:t>
            </a: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endParaRPr lang="es-ES_tradnl" sz="2800" b="0" dirty="0" smtClean="0">
              <a:latin typeface="Century Gothic"/>
              <a:cs typeface="Century Gothic"/>
            </a:endParaRPr>
          </a:p>
          <a:p>
            <a:pPr marL="457200" lvl="0" indent="-457200" algn="just">
              <a:buClr>
                <a:srgbClr val="FF0080"/>
              </a:buClr>
              <a:buFont typeface="Arial"/>
              <a:buChar char="•"/>
            </a:pPr>
            <a:endParaRPr lang="en-US" sz="2800" b="0" dirty="0" smtClean="0">
              <a:latin typeface="Century Gothic"/>
              <a:cs typeface="Century Gothic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535270" y="644192"/>
            <a:ext cx="7886700" cy="1757243"/>
          </a:xfrm>
        </p:spPr>
        <p:txBody>
          <a:bodyPr>
            <a:normAutofit/>
          </a:bodyPr>
          <a:lstStyle/>
          <a:p>
            <a:r>
              <a:rPr lang="es-GT" sz="4800" b="1" dirty="0" smtClean="0">
                <a:solidFill>
                  <a:schemeClr val="tx1"/>
                </a:solidFill>
              </a:rPr>
              <a:t>Los miedos más</a:t>
            </a:r>
            <a:br>
              <a:rPr lang="es-GT" sz="4800" b="1" dirty="0" smtClean="0">
                <a:solidFill>
                  <a:schemeClr val="tx1"/>
                </a:solidFill>
              </a:rPr>
            </a:br>
            <a:r>
              <a:rPr lang="es-GT" sz="4800" b="1" dirty="0" smtClean="0">
                <a:solidFill>
                  <a:srgbClr val="FF0080"/>
                </a:solidFill>
              </a:rPr>
              <a:t>comunes</a:t>
            </a:r>
            <a:endParaRPr lang="es-GT" sz="4800" b="1" dirty="0">
              <a:solidFill>
                <a:srgbClr val="FF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1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2810" cy="1371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0000"/>
                </a:solidFill>
              </a:rPr>
              <a:t>E</a:t>
            </a:r>
            <a:r>
              <a:rPr lang="es-ES_tradnl" sz="4400" dirty="0" smtClean="0">
                <a:solidFill>
                  <a:srgbClr val="000000"/>
                </a:solidFill>
              </a:rPr>
              <a:t>l peor miedo </a:t>
            </a:r>
            <a:r>
              <a:rPr lang="es-ES_tradnl" sz="4400" dirty="0" smtClean="0">
                <a:solidFill>
                  <a:srgbClr val="FF0080"/>
                </a:solidFill>
              </a:rPr>
              <a:t>que viví</a:t>
            </a:r>
            <a:endParaRPr lang="es-ES_tradnl" sz="4400" dirty="0">
              <a:solidFill>
                <a:srgbClr val="FF0080"/>
              </a:solidFill>
            </a:endParaRPr>
          </a:p>
        </p:txBody>
      </p:sp>
      <p:pic>
        <p:nvPicPr>
          <p:cNvPr id="5" name="Picture 4" descr="Captura de pantalla 2020-02-23 a la(s) 18.13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202" y="1891331"/>
            <a:ext cx="3381141" cy="3897592"/>
          </a:xfrm>
          <a:prstGeom prst="rect">
            <a:avLst/>
          </a:prstGeom>
        </p:spPr>
      </p:pic>
      <p:pic>
        <p:nvPicPr>
          <p:cNvPr id="4" name="Picture 3" descr="Captura de pantalla 2020-02-23 a la(s) 18.20.5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37"/>
          <a:stretch/>
        </p:blipFill>
        <p:spPr>
          <a:xfrm>
            <a:off x="602343" y="1891330"/>
            <a:ext cx="3881611" cy="389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839" y="3890576"/>
            <a:ext cx="2181761" cy="24641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929" y="527383"/>
            <a:ext cx="7772400" cy="4571999"/>
          </a:xfrm>
        </p:spPr>
        <p:txBody>
          <a:bodyPr/>
          <a:lstStyle/>
          <a:p>
            <a:r>
              <a:rPr lang="es-GT" dirty="0" smtClean="0"/>
              <a:t>Los consejos </a:t>
            </a:r>
            <a:r>
              <a:rPr lang="es-GT" dirty="0" smtClean="0">
                <a:solidFill>
                  <a:srgbClr val="FF0080"/>
                </a:solidFill>
              </a:rPr>
              <a:t>de lula</a:t>
            </a:r>
            <a:endParaRPr lang="es-GT" dirty="0">
              <a:solidFill>
                <a:srgbClr val="FF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7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Custom 9">
      <a:dk1>
        <a:sysClr val="windowText" lastClr="000000"/>
      </a:dk1>
      <a:lt1>
        <a:sysClr val="window" lastClr="FFFFFF"/>
      </a:lt1>
      <a:dk2>
        <a:srgbClr val="FF0080"/>
      </a:dk2>
      <a:lt2>
        <a:srgbClr val="62BCE9"/>
      </a:lt2>
      <a:accent1>
        <a:srgbClr val="E373C8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Essential.thmx</Template>
  <TotalTime>4261</TotalTime>
  <Words>215</Words>
  <Application>Microsoft Macintosh PowerPoint</Application>
  <PresentationFormat>Presentación en pantalla (4:3)</PresentationFormat>
  <Paragraphs>57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Arial Black</vt:lpstr>
      <vt:lpstr>Century Gothic</vt:lpstr>
      <vt:lpstr>Chalkduster</vt:lpstr>
      <vt:lpstr>Arial</vt:lpstr>
      <vt:lpstr>Essential</vt:lpstr>
      <vt:lpstr>Que bonita te ves</vt:lpstr>
      <vt:lpstr>LAS EMOCIONES</vt:lpstr>
      <vt:lpstr>Presentación de PowerPoint</vt:lpstr>
      <vt:lpstr>EL MIEDO</vt:lpstr>
      <vt:lpstr>Es necesario</vt:lpstr>
      <vt:lpstr>Presentación de PowerPoint</vt:lpstr>
      <vt:lpstr>Los miedos más comunes</vt:lpstr>
      <vt:lpstr>El peor miedo que viví</vt:lpstr>
      <vt:lpstr>Los consejos de lula</vt:lpstr>
      <vt:lpstr>Identifica los pensamientos que te causan miedo y</vt:lpstr>
      <vt:lpstr>lleva un diario de tus</vt:lpstr>
      <vt:lpstr>Reconozco las emociones  que siento y</vt:lpstr>
      <vt:lpstr>Me mantengo alejada </vt:lpstr>
      <vt:lpstr>Realiza actividades de</vt:lpstr>
      <vt:lpstr>Siempre mantente en </vt:lpstr>
      <vt:lpstr>Debes planificar y</vt:lpstr>
      <vt:lpstr>Cuida tu</vt:lpstr>
      <vt:lpstr>Haz ejercicios de</vt:lpstr>
      <vt:lpstr>Encuentra espacios</vt:lpstr>
      <vt:lpstr>“Ser positiva no es estar feliz todo el tiempo, es entender que a pesar de los días difíciles vendrán mejores”.</vt:lpstr>
      <vt:lpstr>Muchas  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 que el cáncer me enseñó</dc:title>
  <dc:creator>Lula Camas</dc:creator>
  <cp:lastModifiedBy>Usuario de Microsoft Office</cp:lastModifiedBy>
  <cp:revision>43</cp:revision>
  <dcterms:created xsi:type="dcterms:W3CDTF">2020-10-08T03:43:11Z</dcterms:created>
  <dcterms:modified xsi:type="dcterms:W3CDTF">2022-07-17T21:42:39Z</dcterms:modified>
</cp:coreProperties>
</file>